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3" r:id="rId6"/>
    <p:sldId id="258" r:id="rId7"/>
    <p:sldId id="265" r:id="rId8"/>
    <p:sldId id="274" r:id="rId9"/>
    <p:sldId id="266" r:id="rId10"/>
    <p:sldId id="268" r:id="rId11"/>
    <p:sldId id="267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731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20" autoAdjust="0"/>
  </p:normalViewPr>
  <p:slideViewPr>
    <p:cSldViewPr>
      <p:cViewPr>
        <p:scale>
          <a:sx n="66" d="100"/>
          <a:sy n="66" d="100"/>
        </p:scale>
        <p:origin x="-15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4531-E822-4DD6-AAC9-D78747666A7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253E-0D9D-4C3B-BA99-729394073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8.gif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http://hqtexture.com/uploads/posts/2011-12/1323195147_lscpes_131-mb_lns-1_www.hqtexture.c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6" name="WordArt 34"/>
          <p:cNvSpPr>
            <a:spLocks noChangeArrowheads="1" noChangeShapeType="1" noTextEdit="1"/>
          </p:cNvSpPr>
          <p:nvPr/>
        </p:nvSpPr>
        <p:spPr bwMode="auto">
          <a:xfrm>
            <a:off x="1214414" y="214290"/>
            <a:ext cx="6837363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Проект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МКДОУ д/с "Гармония"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13347" name="WordArt 35"/>
          <p:cNvSpPr>
            <a:spLocks noChangeArrowheads="1" noChangeShapeType="1" noTextEdit="1"/>
          </p:cNvSpPr>
          <p:nvPr/>
        </p:nvSpPr>
        <p:spPr bwMode="auto">
          <a:xfrm>
            <a:off x="142844" y="3000372"/>
            <a:ext cx="8786874" cy="157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"Мы - будущие труженики земли"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13348" name="WordArt 36"/>
          <p:cNvSpPr>
            <a:spLocks noChangeArrowheads="1" noChangeShapeType="1" noTextEdit="1"/>
          </p:cNvSpPr>
          <p:nvPr/>
        </p:nvSpPr>
        <p:spPr bwMode="auto">
          <a:xfrm>
            <a:off x="214282" y="6000768"/>
            <a:ext cx="8572592" cy="684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срок реализации проекта: январь 2015 года - август 2019года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Формы  взаимодействия с социальными партнёрами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в рамках реализации проекта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857232"/>
            <a:ext cx="4000528" cy="381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357950" y="1000108"/>
            <a:ext cx="2786050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Союз садоводов и огородников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57950" y="1643050"/>
            <a:ext cx="2786050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Тепличные хозяйства г.Н.Тагил и Пригородного района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7950" y="2500306"/>
            <a:ext cx="2786050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Совхоз </a:t>
            </a:r>
            <a:r>
              <a:rPr lang="ru-RU" dirty="0" err="1" smtClean="0"/>
              <a:t>Южаково</a:t>
            </a:r>
            <a:endParaRPr lang="ru-RU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3786190"/>
            <a:ext cx="2857488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ЖЭУ города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928670"/>
            <a:ext cx="2571736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ООО «ПАРТНЕР»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3143248"/>
            <a:ext cx="2786050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Краеведческий музей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2071678"/>
            <a:ext cx="2571736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ЦЕНТРАЛЬНАЯ  БИБЛИОТЕКА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2643182"/>
            <a:ext cx="2571736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Районные дома детского творчества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3214686"/>
            <a:ext cx="2607597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ДЮЦ «ФАНТАЗИЯ»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500174"/>
            <a:ext cx="2571736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Клуб </a:t>
            </a:r>
            <a:r>
              <a:rPr lang="ru-RU" dirty="0" err="1" smtClean="0"/>
              <a:t>п.Сухоложский</a:t>
            </a:r>
            <a:r>
              <a:rPr lang="ru-RU" dirty="0" smtClean="0"/>
              <a:t>, п.В.Черемшанка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43042" y="4357694"/>
            <a:ext cx="6072198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МБОУ СОШ № 75/42, № 12,№ 65, № 13, МКОУ СОШ № 9.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786190"/>
            <a:ext cx="2643174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ГДДТЮ, ГОРСЮН, ГОРСЮТ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37" name="Picture 7" descr="Анимашки люди, анимашки людей, разные анимашки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429108"/>
            <a:ext cx="2428892" cy="2428892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214282" y="5072074"/>
            <a:ext cx="142876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5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Мастер - классы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20" y="5857892"/>
            <a:ext cx="3143272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5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Дни открытых дверей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57356" y="5072074"/>
            <a:ext cx="1857388" cy="642942"/>
          </a:xfrm>
          <a:prstGeom prst="roundRect">
            <a:avLst>
              <a:gd name="adj" fmla="val 1523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5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Практикумы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57620" y="5072074"/>
            <a:ext cx="1571636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5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Встречи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43306" y="5857892"/>
            <a:ext cx="228601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5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Консультации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29520" y="5072074"/>
            <a:ext cx="1500198" cy="714380"/>
          </a:xfrm>
          <a:prstGeom prst="roundRect">
            <a:avLst>
              <a:gd name="adj" fmla="val 135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Экскурсии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286512" y="5857892"/>
            <a:ext cx="257176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5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Акции, фестивали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72132" y="5072074"/>
            <a:ext cx="1643074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5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Выставки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7" grpId="0" animBg="1"/>
      <p:bldP spid="29" grpId="0" animBg="1"/>
      <p:bldP spid="30" grpId="0" animBg="1"/>
      <p:bldP spid="36" grpId="0" animBg="1"/>
      <p:bldP spid="38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Ожидаемые результаты проекта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0" y="285728"/>
            <a:ext cx="3643306" cy="1857388"/>
          </a:xfrm>
          <a:prstGeom prst="wedgeRoundRectCallout">
            <a:avLst>
              <a:gd name="adj1" fmla="val -22980"/>
              <a:gd name="adj2" fmla="val 1871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У детей формируется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Comic Sans MS" pitchFamily="66" charset="0"/>
              </a:rPr>
              <a:t>Деятельностная</a:t>
            </a: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 компетенция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Comic Sans MS" pitchFamily="66" charset="0"/>
              </a:rPr>
              <a:t>Здоровьесберегающая</a:t>
            </a: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 компетенция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Информационная компетенция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Социально-коммуникативная компетенция</a:t>
            </a:r>
            <a:endParaRPr lang="ru-RU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143636" y="2714620"/>
            <a:ext cx="2786050" cy="1785950"/>
          </a:xfrm>
          <a:prstGeom prst="wedgeRoundRectCallout">
            <a:avLst>
              <a:gd name="adj1" fmla="val 14473"/>
              <a:gd name="adj2" fmla="val 664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Возможность презентации себя на рынке труда и производства с/</a:t>
            </a:r>
            <a:r>
              <a:rPr lang="ru-RU" dirty="0" err="1" smtClean="0">
                <a:solidFill>
                  <a:srgbClr val="008000"/>
                </a:solidFill>
                <a:latin typeface="Comic Sans MS" pitchFamily="66" charset="0"/>
              </a:rPr>
              <a:t>х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продукции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6000768"/>
            <a:ext cx="1643074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3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Для детей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3" name="Picture 4" descr="ВЕСЁЛЫЕ ФРУКТЫ И ОВОЩ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 l="24000" t="53290" r="43000"/>
          <a:stretch>
            <a:fillRect/>
          </a:stretch>
        </p:blipFill>
        <p:spPr bwMode="auto">
          <a:xfrm>
            <a:off x="285720" y="4643446"/>
            <a:ext cx="1571636" cy="1690674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1928794" y="6000768"/>
            <a:ext cx="2214578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3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Для педагогов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5" name="Picture 2" descr="ВЕСЁЛЫЕ ФРУКТЫ И ОВОЩ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 t="51316" r="74500"/>
          <a:stretch>
            <a:fillRect/>
          </a:stretch>
        </p:blipFill>
        <p:spPr bwMode="auto">
          <a:xfrm>
            <a:off x="2786050" y="4572008"/>
            <a:ext cx="1214446" cy="1762112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4214810" y="6000768"/>
            <a:ext cx="2214578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3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Для родителей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00826" y="6000768"/>
            <a:ext cx="242886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buBlip>
                <a:blip r:embed="rId3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Для социальных партнёров  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9" name="Picture 4" descr="ВЕСЁЛЫЕ ФРУКТЫ И ОВОЩ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 l="73500" t="5921" b="50658"/>
          <a:stretch>
            <a:fillRect/>
          </a:stretch>
        </p:blipFill>
        <p:spPr bwMode="auto">
          <a:xfrm>
            <a:off x="7215206" y="4572008"/>
            <a:ext cx="1262038" cy="1571636"/>
          </a:xfrm>
          <a:prstGeom prst="rect">
            <a:avLst/>
          </a:prstGeom>
          <a:noFill/>
        </p:spPr>
      </p:pic>
      <p:sp>
        <p:nvSpPr>
          <p:cNvPr id="30" name="Скругленная прямоугольная выноска 29"/>
          <p:cNvSpPr/>
          <p:nvPr/>
        </p:nvSpPr>
        <p:spPr>
          <a:xfrm>
            <a:off x="1214414" y="2357430"/>
            <a:ext cx="4357718" cy="2428892"/>
          </a:xfrm>
          <a:prstGeom prst="wedgeRoundRectCallout">
            <a:avLst>
              <a:gd name="adj1" fmla="val -7950"/>
              <a:gd name="adj2" fmla="val 656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Качественное изменение условий образовательного процесса :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Развитие профессионального мастерства педагогов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Обогащение развивающей среды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Решение задач взаимодействия с родителями в рамках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Расширение пространства социального партнёрства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4429092" y="500042"/>
            <a:ext cx="4714908" cy="1785950"/>
          </a:xfrm>
          <a:prstGeom prst="wedgeRoundRectCallout">
            <a:avLst>
              <a:gd name="adj1" fmla="val -22951"/>
              <a:gd name="adj2" fmla="val 1842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Повышение заинтересованности родителей в производительном труде на приусадебном участке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Возможность публичной презентации собственных достижений в области с/</a:t>
            </a:r>
            <a:r>
              <a:rPr lang="ru-RU" sz="1600" dirty="0" err="1" smtClean="0">
                <a:solidFill>
                  <a:srgbClr val="002060"/>
                </a:solidFill>
                <a:latin typeface="Comic Sans MS" pitchFamily="66" charset="0"/>
              </a:rPr>
              <a:t>х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Активизация взаимодействия с детьми в процессе решения общих задач</a:t>
            </a:r>
          </a:p>
        </p:txBody>
      </p:sp>
      <p:pic>
        <p:nvPicPr>
          <p:cNvPr id="32" name="Рисунок 31" descr="ВЕСЁЛЫЕ ФРУКТЫ И ОВОЩИ. Обсуждение на LiveInternet - Российский Сервис Онлайн-Дневников"/>
          <p:cNvPicPr/>
          <p:nvPr/>
        </p:nvPicPr>
        <p:blipFill>
          <a:blip r:embed="rId4" cstate="print"/>
          <a:srcRect r="71400" b="47632"/>
          <a:stretch>
            <a:fillRect/>
          </a:stretch>
        </p:blipFill>
        <p:spPr bwMode="auto">
          <a:xfrm>
            <a:off x="4786314" y="4500570"/>
            <a:ext cx="1362075" cy="1895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214290"/>
            <a:ext cx="3500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   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15206" y="3500438"/>
            <a:ext cx="171451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Модельер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256" y="5000636"/>
            <a:ext cx="171451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Повар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71670" y="5000636"/>
            <a:ext cx="171451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Физик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4071942"/>
            <a:ext cx="1714512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Биолог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6357934"/>
            <a:ext cx="171451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Продавец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57818" y="2571744"/>
            <a:ext cx="171451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Архитектор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15206" y="6286496"/>
            <a:ext cx="1714512" cy="571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Эколог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3857628"/>
            <a:ext cx="171451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Водитель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14744" y="6357934"/>
            <a:ext cx="171451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Геодезист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720" y="1857364"/>
            <a:ext cx="1714512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Плотник </a:t>
            </a:r>
          </a:p>
        </p:txBody>
      </p:sp>
      <p:pic>
        <p:nvPicPr>
          <p:cNvPr id="33" name="Рисунок 32" descr="http://www.tourblogger.ru/sites/default/files/u36611/GhUpKj_ys2s.jpg"/>
          <p:cNvPicPr/>
          <p:nvPr/>
        </p:nvPicPr>
        <p:blipFill>
          <a:blip r:embed="rId4" cstate="print"/>
          <a:srcRect l="68095" t="50981" r="15873" b="4575"/>
          <a:stretch>
            <a:fillRect/>
          </a:stretch>
        </p:blipFill>
        <p:spPr bwMode="auto">
          <a:xfrm>
            <a:off x="714348" y="0"/>
            <a:ext cx="96202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http://www.tourblogger.ru/sites/default/files/u36611/GhUpKj_ys2s.jpg"/>
          <p:cNvPicPr/>
          <p:nvPr/>
        </p:nvPicPr>
        <p:blipFill>
          <a:blip r:embed="rId4" cstate="print"/>
          <a:srcRect l="16826" t="50109" r="63333" b="3050"/>
          <a:stretch>
            <a:fillRect/>
          </a:stretch>
        </p:blipFill>
        <p:spPr bwMode="auto">
          <a:xfrm>
            <a:off x="642910" y="2214554"/>
            <a:ext cx="119062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http://www.tourblogger.ru/sites/default/files/u36611/GhUpKj_ys2s.jpg"/>
          <p:cNvPicPr/>
          <p:nvPr/>
        </p:nvPicPr>
        <p:blipFill>
          <a:blip r:embed="rId4" cstate="print"/>
          <a:srcRect l="54762" t="2179" r="27936" b="50544"/>
          <a:stretch>
            <a:fillRect/>
          </a:stretch>
        </p:blipFill>
        <p:spPr bwMode="auto">
          <a:xfrm>
            <a:off x="5786446" y="714356"/>
            <a:ext cx="1038225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2071670" y="2428868"/>
            <a:ext cx="1714512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Фотограф </a:t>
            </a:r>
          </a:p>
        </p:txBody>
      </p:sp>
      <p:pic>
        <p:nvPicPr>
          <p:cNvPr id="40" name="Рисунок 39" descr="http://www.tourblogger.ru/sites/default/files/u36611/GhUpKj_ys2s.jpg"/>
          <p:cNvPicPr/>
          <p:nvPr/>
        </p:nvPicPr>
        <p:blipFill>
          <a:blip r:embed="rId4" cstate="print"/>
          <a:srcRect l="72540" t="2832" r="15555" b="52723"/>
          <a:stretch>
            <a:fillRect/>
          </a:stretch>
        </p:blipFill>
        <p:spPr bwMode="auto">
          <a:xfrm>
            <a:off x="2500298" y="571480"/>
            <a:ext cx="92869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 descr="http://www.tourblogger.ru/sites/default/files/u36611/GhUpKj_ys2s.jpg"/>
          <p:cNvPicPr/>
          <p:nvPr/>
        </p:nvPicPr>
        <p:blipFill>
          <a:blip r:embed="rId4" cstate="print"/>
          <a:srcRect l="40317" t="48366" r="46984" b="4357"/>
          <a:stretch>
            <a:fillRect/>
          </a:stretch>
        </p:blipFill>
        <p:spPr bwMode="auto">
          <a:xfrm>
            <a:off x="2571736" y="3143248"/>
            <a:ext cx="762000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 descr="http://www.tourblogger.ru/sites/default/files/u36611/GhUpKj_ys2s.jpg"/>
          <p:cNvPicPr/>
          <p:nvPr/>
        </p:nvPicPr>
        <p:blipFill>
          <a:blip r:embed="rId4" cstate="print"/>
          <a:srcRect l="83016" t="51634" r="1587" b="4793"/>
          <a:stretch>
            <a:fillRect/>
          </a:stretch>
        </p:blipFill>
        <p:spPr bwMode="auto">
          <a:xfrm>
            <a:off x="4071934" y="2143116"/>
            <a:ext cx="92392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10" descr="taha777 ГЕОДЕЗИСТ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500570"/>
            <a:ext cx="137787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6" name="Picture 20" descr="МУДРОСТЬ Записи в рубрике МУДРОСТЬ Дневник justvitek : LiveI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214686"/>
            <a:ext cx="1738318" cy="2024070"/>
          </a:xfrm>
          <a:prstGeom prst="rect">
            <a:avLst/>
          </a:prstGeom>
          <a:noFill/>
        </p:spPr>
      </p:pic>
      <p:pic>
        <p:nvPicPr>
          <p:cNvPr id="4118" name="Picture 22" descr="http://im0-tub-ru.yandex.net/i?id=0318b8a21b932ab8407d1f20c60e9e81-91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5000636"/>
            <a:ext cx="1619278" cy="134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20" name="Picture 24" descr="Профессии &quot; ДЕТсад"/>
          <p:cNvPicPr>
            <a:picLocks noChangeAspect="1" noChangeArrowheads="1"/>
          </p:cNvPicPr>
          <p:nvPr/>
        </p:nvPicPr>
        <p:blipFill>
          <a:blip r:embed="rId8" cstate="print"/>
          <a:srcRect l="33750" t="24436" r="30624" b="22932"/>
          <a:stretch>
            <a:fillRect/>
          </a:stretch>
        </p:blipFill>
        <p:spPr bwMode="auto">
          <a:xfrm>
            <a:off x="7358082" y="1714488"/>
            <a:ext cx="135732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26" name="Picture 30" descr="предлагаю Продавец консультант 78 Санкт-Петербург пл.Восстания 25 000 руб. Бесплатные объявления без регистрации"/>
          <p:cNvPicPr>
            <a:picLocks noChangeAspect="1" noChangeArrowheads="1"/>
          </p:cNvPicPr>
          <p:nvPr/>
        </p:nvPicPr>
        <p:blipFill>
          <a:blip r:embed="rId9" cstate="print"/>
          <a:srcRect l="23302"/>
          <a:stretch>
            <a:fillRect/>
          </a:stretch>
        </p:blipFill>
        <p:spPr bwMode="auto">
          <a:xfrm>
            <a:off x="500034" y="4643446"/>
            <a:ext cx="1175708" cy="190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428860" y="214290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«Наш проект – дверь в большой мир профессий»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857364"/>
            <a:ext cx="6858048" cy="2714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 Заключительный этап:</a:t>
            </a:r>
          </a:p>
          <a:p>
            <a:pPr algn="ctr"/>
            <a:r>
              <a:rPr lang="ru-RU" sz="3600" dirty="0" smtClean="0">
                <a:latin typeface="Comic Sans MS" pitchFamily="66" charset="0"/>
              </a:rPr>
              <a:t>июль – август 2019гг.</a:t>
            </a:r>
            <a:endParaRPr lang="ru-RU" dirty="0"/>
          </a:p>
        </p:txBody>
      </p:sp>
      <p:pic>
        <p:nvPicPr>
          <p:cNvPr id="5" name="Picture 14" descr="German girl - Stock Vectors Немецкие девушки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6"/>
            <a:ext cx="6286544" cy="44713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714356"/>
            <a:ext cx="7358114" cy="735811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Актуальность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41986" name="Picture 2" descr="Мастер-класс по ознакомлению детей старшего дошкольного возраста с профессиями &quot;Все работы хороши. Цель мастер-кла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1071570" cy="133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071538" y="1285860"/>
            <a:ext cx="1928826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Непопулярность профессии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3214678" y="1428736"/>
            <a:ext cx="2500330" cy="35719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29322" y="928670"/>
            <a:ext cx="278608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Нехватка квалифицированных рабочих</a:t>
            </a: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28662" y="2071678"/>
            <a:ext cx="2071702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Имеются определённые географические и климатические условия</a:t>
            </a:r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3214678" y="2928934"/>
            <a:ext cx="2500330" cy="35719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00760" y="2500306"/>
            <a:ext cx="278608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Позволяет выращивать ряд сельскохозяйственных культур</a:t>
            </a: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71538" y="4214818"/>
            <a:ext cx="2000264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 известных аграриев</a:t>
            </a:r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3286116" y="4429132"/>
            <a:ext cx="2500330" cy="35719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000760" y="3929066"/>
            <a:ext cx="278608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 для юных уральцев</a:t>
            </a:r>
            <a:endParaRPr lang="ru-RU" dirty="0"/>
          </a:p>
        </p:txBody>
      </p:sp>
      <p:pic>
        <p:nvPicPr>
          <p:cNvPr id="41990" name="Picture 6" descr="НЯМ-НЯМ. Стихи о вкусной и любимой, а также - о полезной и з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785926"/>
            <a:ext cx="1074701" cy="124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Рисунок 4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357562"/>
            <a:ext cx="1785955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Пилотажное исследование когнитивных способностей у детей при помощи набора компьютерных методик ДИНА-ОКС - Клиническая и специал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143512"/>
            <a:ext cx="1643074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Стрелка вправо 49"/>
          <p:cNvSpPr/>
          <p:nvPr/>
        </p:nvSpPr>
        <p:spPr>
          <a:xfrm flipH="1">
            <a:off x="3214678" y="6072206"/>
            <a:ext cx="2500330" cy="35719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71538" y="5715016"/>
            <a:ext cx="2000264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Возрождение сельской местности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072198" y="5429264"/>
            <a:ext cx="278608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Заинтересованные грамотные специалисты в области сельского хозяйства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Рисунок 20" descr="1920x1200 деревья, пруд, трава, деревня, берег, поселок, домики картинки на рабочий стол обои фото скача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807249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71472" y="214290"/>
            <a:ext cx="214314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оселок Уралец</a:t>
            </a:r>
            <a:endParaRPr lang="ru-RU" dirty="0"/>
          </a:p>
          <a:p>
            <a:pPr algn="ctr"/>
            <a:r>
              <a:rPr lang="ru-RU" dirty="0" err="1" smtClean="0"/>
              <a:t>д</a:t>
            </a:r>
            <a:r>
              <a:rPr lang="ru-RU" dirty="0" smtClean="0"/>
              <a:t>/с № 4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43306" y="642918"/>
            <a:ext cx="214314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оселок Северный</a:t>
            </a:r>
          </a:p>
          <a:p>
            <a:pPr algn="ctr"/>
            <a:r>
              <a:rPr lang="ru-RU" dirty="0" err="1" smtClean="0"/>
              <a:t>д</a:t>
            </a:r>
            <a:r>
              <a:rPr lang="ru-RU" dirty="0" smtClean="0"/>
              <a:t>/с № 1, 85, 182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15140" y="214290"/>
            <a:ext cx="214314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оселок  Кушва</a:t>
            </a:r>
          </a:p>
          <a:p>
            <a:pPr algn="ctr"/>
            <a:r>
              <a:rPr lang="ru-RU" dirty="0" err="1" smtClean="0"/>
              <a:t>д</a:t>
            </a:r>
            <a:r>
              <a:rPr lang="ru-RU" dirty="0" smtClean="0"/>
              <a:t>/с № 33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4282" y="5143512"/>
            <a:ext cx="264320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оселок </a:t>
            </a:r>
            <a:r>
              <a:rPr lang="ru-RU" dirty="0" err="1" smtClean="0"/>
              <a:t>Сухоложский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/с № 101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14612" y="6000768"/>
            <a:ext cx="3643338" cy="7143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оселок Верхняя Черемшанка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/с № 22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86512" y="5072074"/>
            <a:ext cx="264320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ело  Покровское</a:t>
            </a:r>
          </a:p>
          <a:p>
            <a:pPr algn="ctr"/>
            <a:r>
              <a:rPr lang="ru-RU" dirty="0" err="1" smtClean="0"/>
              <a:t>д</a:t>
            </a:r>
            <a:r>
              <a:rPr lang="ru-RU" dirty="0" smtClean="0"/>
              <a:t>/с № 32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14290"/>
            <a:ext cx="63060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dirty="0" smtClean="0"/>
              <a:t>Этапы и структура реализации проект</a:t>
            </a:r>
            <a:r>
              <a:rPr lang="ru-RU" sz="2800" b="1" dirty="0"/>
              <a:t>а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2214554"/>
            <a:ext cx="6858048" cy="2714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Организационный этап: январь – июнь 2015гг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2214554"/>
            <a:ext cx="6858048" cy="2714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 Основной этап:</a:t>
            </a:r>
          </a:p>
          <a:p>
            <a:pPr algn="ctr"/>
            <a:r>
              <a:rPr lang="ru-RU" sz="3600" dirty="0" smtClean="0">
                <a:latin typeface="Comic Sans MS" pitchFamily="66" charset="0"/>
              </a:rPr>
              <a:t>июль 2015г. – июнь 2019г.</a:t>
            </a:r>
            <a:endParaRPr lang="ru-RU" dirty="0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rot="16200000">
            <a:off x="1277919" y="-206404"/>
            <a:ext cx="1230313" cy="335758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vert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"ВО САДУ ЛИ, В ОГОРОДЕ..."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(3-4 ГОДА)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16200000">
            <a:off x="1277918" y="1293794"/>
            <a:ext cx="1230312" cy="335758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vert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"ПОВЕЛИТЕЛИ УМНЫХ МАШИН"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(4-5 ЛЕТ)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rot="16200000">
            <a:off x="1313638" y="2615396"/>
            <a:ext cx="1230312" cy="342902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vert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"ЭКСПЕРИМЕНТЫ НА ЗЕМЛЕ"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(5-6 ЛЕТ)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 rot="16200000">
            <a:off x="1348563" y="4080669"/>
            <a:ext cx="1231900" cy="335758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vert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"ЧТО НАМ ДЕЛАТЬ С УРОЖАЕМ?"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(6-7 ЛЕТ)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://3.bp.blogspot.com/-z51AP5BzZt0/UCLBlahT0KI/AAAAAAAAAHQ/wG0BPgkzHuA/s1600/veselyi.ogorod.0-01-50.147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785918" y="857232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Рисунок (49) (700x406, 175Kb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285992"/>
            <a:ext cx="1785950" cy="133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://thumbs.dreamstime.com/z/boy-above-stump-magnifying-glass-illustration-32676555.jpg"/>
          <p:cNvPicPr/>
          <p:nvPr/>
        </p:nvPicPr>
        <p:blipFill>
          <a:blip r:embed="rId5" cstate="print"/>
          <a:srcRect r="7333"/>
          <a:stretch>
            <a:fillRect/>
          </a:stretch>
        </p:blipFill>
        <p:spPr bwMode="auto">
          <a:xfrm>
            <a:off x="1857356" y="3786190"/>
            <a:ext cx="171451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5143512"/>
            <a:ext cx="1579889" cy="121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авая фигурная скобка 29"/>
          <p:cNvSpPr/>
          <p:nvPr/>
        </p:nvSpPr>
        <p:spPr>
          <a:xfrm>
            <a:off x="3428992" y="714356"/>
            <a:ext cx="714380" cy="5929354"/>
          </a:xfrm>
          <a:prstGeom prst="rightBrac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025" name="AutoShape 17" descr="Букет"/>
          <p:cNvSpPr>
            <a:spLocks noChangeArrowheads="1"/>
          </p:cNvSpPr>
          <p:nvPr/>
        </p:nvSpPr>
        <p:spPr bwMode="auto">
          <a:xfrm>
            <a:off x="4000496" y="1714488"/>
            <a:ext cx="2309813" cy="3916363"/>
          </a:xfrm>
          <a:prstGeom prst="roundRect">
            <a:avLst>
              <a:gd name="adj" fmla="val 16667"/>
            </a:avLst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4214810" y="1928802"/>
            <a:ext cx="1898650" cy="831850"/>
          </a:xfrm>
          <a:prstGeom prst="roundRect">
            <a:avLst>
              <a:gd name="adj" fmla="val 16667"/>
            </a:avLst>
          </a:prstGeom>
          <a:solidFill>
            <a:srgbClr val="DBE5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ДАВАЙТЕ ПОЗНАКОМИМСЯ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(ИЮЛЬ, АВГУСТ, СЕНТЯБРЬ)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4214810" y="2786058"/>
            <a:ext cx="1898650" cy="83185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СЕКРЕТЫ ПРОФЕССИИ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ОКТЯБРЬ, НОЯБРЬ, ДЕКАБРЬ)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4214810" y="3643314"/>
            <a:ext cx="1898650" cy="83185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ТРУЖЕННИКИ ЗЕМЛИ УРАЛЬСКОЙ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(ЯНВАРЬ, ФЕВРАЛЬ, МАРТ)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4214810" y="4500570"/>
            <a:ext cx="1898650" cy="831850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МОИ ОТКРЫТИЯ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АПРЕЛЬ, МАЙ,  ИЮНЬ)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6286512" y="3429000"/>
            <a:ext cx="357190" cy="428628"/>
          </a:xfrm>
          <a:prstGeom prst="rightArrow">
            <a:avLst>
              <a:gd name="adj1" fmla="val 50000"/>
              <a:gd name="adj2" fmla="val 703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30" name="AutoShape 22" descr="Розовая тисненая бумага"/>
          <p:cNvSpPr>
            <a:spLocks noChangeArrowheads="1"/>
          </p:cNvSpPr>
          <p:nvPr/>
        </p:nvSpPr>
        <p:spPr bwMode="auto">
          <a:xfrm>
            <a:off x="6643702" y="1714488"/>
            <a:ext cx="2311400" cy="3916363"/>
          </a:xfrm>
          <a:prstGeom prst="roundRect">
            <a:avLst>
              <a:gd name="adj" fmla="val 16667"/>
            </a:avLst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6858016" y="2000240"/>
            <a:ext cx="1898650" cy="831850"/>
          </a:xfrm>
          <a:prstGeom prst="roundRect">
            <a:avLst>
              <a:gd name="adj" fmla="val 16667"/>
            </a:avLst>
          </a:prstGeom>
          <a:solidFill>
            <a:srgbClr val="FDE9D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ДАРЫ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УРАЛЬСКОЙ ЗЕМЛИ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>
            <a:off x="6858016" y="2857496"/>
            <a:ext cx="1898650" cy="831850"/>
          </a:xfrm>
          <a:prstGeom prst="roundRect">
            <a:avLst>
              <a:gd name="adj" fmla="val 16667"/>
            </a:avLst>
          </a:prstGeom>
          <a:solidFill>
            <a:srgbClr val="F2DBD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ВОЗМОЖНОСТИ УРАЛЬСКОГО КРАЯ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3" name="AutoShape 25"/>
          <p:cNvSpPr>
            <a:spLocks noChangeArrowheads="1"/>
          </p:cNvSpPr>
          <p:nvPr/>
        </p:nvSpPr>
        <p:spPr bwMode="auto">
          <a:xfrm>
            <a:off x="6858016" y="3714752"/>
            <a:ext cx="1898650" cy="831850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ТРУЖЕННИКИ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ЗЕМЛИ УРАЛЬСКОЙ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6858016" y="4572008"/>
            <a:ext cx="1898650" cy="831850"/>
          </a:xfrm>
          <a:prstGeom prst="roundRect">
            <a:avLst>
              <a:gd name="adj" fmla="val 16667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УМНЫЙ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ОГОРОД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430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43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70" decel="100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770" decel="100000"/>
                                        <p:tgtEl>
                                          <p:spTgt spid="43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77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70" decel="100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770" decel="100000"/>
                                        <p:tgtEl>
                                          <p:spTgt spid="43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770" decel="100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770" decel="100000"/>
                                        <p:tgtEl>
                                          <p:spTgt spid="43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7" dur="77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70" decel="100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770" decel="100000"/>
                                        <p:tgtEl>
                                          <p:spTgt spid="43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4" dur="77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6" dur="77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770" decel="100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770" decel="100000"/>
                                        <p:tgtEl>
                                          <p:spTgt spid="43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5" dur="77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70" decel="100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770" decel="100000"/>
                                        <p:tgtEl>
                                          <p:spTgt spid="43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6" dur="77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8" dur="77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770" decel="100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770" decel="100000"/>
                                        <p:tgtEl>
                                          <p:spTgt spid="43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7" dur="77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9" dur="77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3012" grpId="0" animBg="1"/>
      <p:bldP spid="43013" grpId="0" animBg="1"/>
      <p:bldP spid="43014" grpId="0" animBg="1"/>
      <p:bldP spid="43015" grpId="0" animBg="1"/>
      <p:bldP spid="30" grpId="0" animBg="1"/>
      <p:bldP spid="43025" grpId="0" animBg="1"/>
      <p:bldP spid="43026" grpId="0" animBg="1"/>
      <p:bldP spid="43027" grpId="0" animBg="1"/>
      <p:bldP spid="43028" grpId="0" animBg="1"/>
      <p:bldP spid="43029" grpId="0" animBg="1"/>
      <p:bldP spid="36" grpId="0" animBg="1"/>
      <p:bldP spid="43030" grpId="0" animBg="1"/>
      <p:bldP spid="43031" grpId="0" animBg="1"/>
      <p:bldP spid="43032" grpId="0" animBg="1"/>
      <p:bldP spid="43033" grpId="0" animBg="1"/>
      <p:bldP spid="430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571472" y="571480"/>
            <a:ext cx="778671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ЕЖЕГОДНО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ФЕСТИВАЛЬ "ЗДРАВСТВУЙ, ЯРМАРКА!« ЗАВЕРШАЕТ ЦИКЛ ПРОЕКТА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285720" y="4786322"/>
            <a:ext cx="8358246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ФЕСТИВАЛЕ ПРЕДСТАЛЯЮТСЯ  ИТОГИ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ПРОШЕДШИЙ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УЧЕБНЫЙ ГОД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ФЕСТИВЛЕ ПРИНИМАЮТ УЧАСТИЕ ДЕТИ, РОДИТЕЛИ, СОЦИАЛЬНЫЕ ПАРТНЁРЫ, ОБЩЕСТВЕННОСТЬ ГОРОДА, СМИ.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ез рубрики"/>
          <p:cNvPicPr/>
          <p:nvPr/>
        </p:nvPicPr>
        <p:blipFill>
          <a:blip r:embed="rId3" cstate="print"/>
          <a:srcRect t="20670" b="18436"/>
          <a:stretch>
            <a:fillRect/>
          </a:stretch>
        </p:blipFill>
        <p:spPr bwMode="auto">
          <a:xfrm>
            <a:off x="1214414" y="1714488"/>
            <a:ext cx="67151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 flipH="1" flipV="1">
            <a:off x="0" y="428604"/>
            <a:ext cx="3008313" cy="1798638"/>
          </a:xfrm>
          <a:prstGeom prst="cloudCallout">
            <a:avLst>
              <a:gd name="adj1" fmla="val -7958"/>
              <a:gd name="adj2" fmla="val -91000"/>
            </a:avLst>
          </a:prstGeom>
          <a:gradFill rotWithShape="0">
            <a:gsLst>
              <a:gs pos="0">
                <a:srgbClr val="92CDDC"/>
              </a:gs>
              <a:gs pos="100000">
                <a:srgbClr val="92CDDC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71472" y="1142984"/>
            <a:ext cx="17859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 быть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3786182" y="5072074"/>
            <a:ext cx="3833813" cy="1624012"/>
          </a:xfrm>
          <a:prstGeom prst="cloudCallout">
            <a:avLst>
              <a:gd name="adj1" fmla="val -85722"/>
              <a:gd name="adj2" fmla="val -104440"/>
            </a:avLst>
          </a:prstGeom>
          <a:gradFill rotWithShape="0">
            <a:gsLst>
              <a:gs pos="0">
                <a:srgbClr val="92CDDC"/>
              </a:gs>
              <a:gs pos="100000">
                <a:srgbClr val="92CDDC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E5B8B7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omic Sans MS" pitchFamily="66" charset="0"/>
                <a:cs typeface="Arial" pitchFamily="34" charset="0"/>
              </a:rPr>
              <a:t>3-4 года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omic Sans MS" pitchFamily="66" charset="0"/>
                <a:cs typeface="Arial" pitchFamily="34" charset="0"/>
              </a:rPr>
              <a:t>: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omic Sans MS" pitchFamily="66" charset="0"/>
                <a:cs typeface="Arial" pitchFamily="34" charset="0"/>
              </a:rPr>
              <a:t> Овощеводом, садоводом, водителем…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flipV="1">
            <a:off x="4271963" y="3714752"/>
            <a:ext cx="4872037" cy="1460500"/>
          </a:xfrm>
          <a:prstGeom prst="cloudCallout">
            <a:avLst>
              <a:gd name="adj1" fmla="val -77231"/>
              <a:gd name="adj2" fmla="val 60954"/>
            </a:avLst>
          </a:prstGeom>
          <a:gradFill rotWithShape="0">
            <a:gsLst>
              <a:gs pos="0">
                <a:srgbClr val="92CDDC"/>
              </a:gs>
              <a:gs pos="100000">
                <a:srgbClr val="92CDDC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E5B8B7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857752" y="4214818"/>
            <a:ext cx="36433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4-5 лет: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Трактористом, комбайнёром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механизатором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flipV="1">
            <a:off x="5334000" y="2285992"/>
            <a:ext cx="3810000" cy="1503363"/>
          </a:xfrm>
          <a:prstGeom prst="cloudCallout">
            <a:avLst>
              <a:gd name="adj1" fmla="val -114278"/>
              <a:gd name="adj2" fmla="val -32653"/>
            </a:avLst>
          </a:prstGeom>
          <a:gradFill rotWithShape="0">
            <a:gsLst>
              <a:gs pos="0">
                <a:srgbClr val="92CDDC"/>
              </a:gs>
              <a:gs pos="100000">
                <a:srgbClr val="92CDDC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5786446" y="2714620"/>
            <a:ext cx="2857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5-6 лет: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Селекционером или гидрогеологом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 flipV="1">
            <a:off x="3286116" y="500042"/>
            <a:ext cx="4602163" cy="2108200"/>
          </a:xfrm>
          <a:prstGeom prst="cloudCallout">
            <a:avLst>
              <a:gd name="adj1" fmla="val -77806"/>
              <a:gd name="adj2" fmla="val -70537"/>
            </a:avLst>
          </a:prstGeom>
          <a:gradFill rotWithShape="0">
            <a:gsLst>
              <a:gs pos="0">
                <a:srgbClr val="92CDDC"/>
              </a:gs>
              <a:gs pos="100000">
                <a:srgbClr val="92CDDC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000496" y="1071546"/>
            <a:ext cx="3143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6-7 лет: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Специалистом по обработке и хранению продукции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может быть агрономом?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Маленькая девочка и шпиц на выставке собак Евразия - 2008 . - 6 Февраля 2014 - Blog - Dbprogs"/>
          <p:cNvPicPr/>
          <p:nvPr/>
        </p:nvPicPr>
        <p:blipFill>
          <a:blip r:embed="rId3" cstate="print"/>
          <a:srcRect l="8948"/>
          <a:stretch>
            <a:fillRect/>
          </a:stretch>
        </p:blipFill>
        <p:spPr bwMode="auto">
          <a:xfrm>
            <a:off x="0" y="2643182"/>
            <a:ext cx="350043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0" y="214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Перечень профессий рассматриваемых в рамках проекта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4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40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40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4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4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nimBg="1"/>
      <p:bldP spid="16401" grpId="0"/>
      <p:bldP spid="16402" grpId="0" build="allAtOnce" animBg="1"/>
      <p:bldP spid="16403" grpId="0" animBg="1"/>
      <p:bldP spid="16405" grpId="0" animBg="1"/>
      <p:bldP spid="164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Формы  взаимодействия с детьми в рамках реализации проекта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24" name="Рисунок 23" descr="http://detsad-kitty.ru/uploads/posts/2013-01/1357670736_bezimeni-1.jpg"/>
          <p:cNvPicPr/>
          <p:nvPr/>
        </p:nvPicPr>
        <p:blipFill>
          <a:blip r:embed="rId3" cstate="print"/>
          <a:srcRect l="37128" t="54067" r="35595" b="14833"/>
          <a:stretch>
            <a:fillRect/>
          </a:stretch>
        </p:blipFill>
        <p:spPr bwMode="auto">
          <a:xfrm>
            <a:off x="9501222" y="928670"/>
            <a:ext cx="1071570" cy="13508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1643042" y="1142984"/>
            <a:ext cx="2928958" cy="92869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Различные виды игр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(дидактическая игра, игровое упражнение)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" name="Рисунок 29" descr="http://detsad-kitty.ru/uploads/posts/2013-01/1357670736_bezimeni-1.jpg"/>
          <p:cNvPicPr/>
          <p:nvPr/>
        </p:nvPicPr>
        <p:blipFill>
          <a:blip r:embed="rId3" cstate="print"/>
          <a:srcRect l="63647" r="6749" b="75359"/>
          <a:stretch>
            <a:fillRect/>
          </a:stretch>
        </p:blipFill>
        <p:spPr bwMode="auto">
          <a:xfrm>
            <a:off x="9501222" y="2428868"/>
            <a:ext cx="1071570" cy="13560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1571604" y="2571744"/>
            <a:ext cx="2928958" cy="92869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Чтение художественной и познавательной 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2" name="Рисунок 31" descr="http://detsad-kitty.ru/uploads/posts/2013-01/1357670736_bezimeni-1.jpg"/>
          <p:cNvPicPr/>
          <p:nvPr/>
        </p:nvPicPr>
        <p:blipFill>
          <a:blip r:embed="rId3" cstate="print"/>
          <a:srcRect l="62193" t="44976" r="6417" b="34450"/>
          <a:stretch>
            <a:fillRect/>
          </a:stretch>
        </p:blipFill>
        <p:spPr bwMode="auto">
          <a:xfrm>
            <a:off x="9501222" y="3929066"/>
            <a:ext cx="1071570" cy="12144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1571604" y="4000504"/>
            <a:ext cx="2928958" cy="92869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Экспериментирование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4" name="Рисунок 33" descr="http://detsad-kitty.ru/uploads/posts/2013-01/1357670736_bezimeni-1.jpg"/>
          <p:cNvPicPr/>
          <p:nvPr/>
        </p:nvPicPr>
        <p:blipFill>
          <a:blip r:embed="rId3" cstate="print"/>
          <a:srcRect l="33475" t="12679" r="35194" b="66268"/>
          <a:stretch>
            <a:fillRect/>
          </a:stretch>
        </p:blipFill>
        <p:spPr bwMode="auto">
          <a:xfrm>
            <a:off x="9501222" y="5357826"/>
            <a:ext cx="1071570" cy="1271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Скругленный прямоугольник 34"/>
          <p:cNvSpPr/>
          <p:nvPr/>
        </p:nvSpPr>
        <p:spPr>
          <a:xfrm>
            <a:off x="1571604" y="5429264"/>
            <a:ext cx="2928958" cy="92869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Рассказ, разговор, беседа, загадка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6" name="Рисунок 35" descr="http://detsad-kitty.ru/uploads/posts/2013-01/1357670736_bezimeni-1.jpg"/>
          <p:cNvPicPr/>
          <p:nvPr/>
        </p:nvPicPr>
        <p:blipFill>
          <a:blip r:embed="rId3" cstate="print"/>
          <a:srcRect l="4998" t="69588" r="66495" b="3274"/>
          <a:stretch>
            <a:fillRect/>
          </a:stretch>
        </p:blipFill>
        <p:spPr bwMode="auto">
          <a:xfrm>
            <a:off x="9501222" y="928670"/>
            <a:ext cx="1071570" cy="13573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" name="Рисунок 36" descr="http://detsad-kitty.ru/uploads/posts/2013-01/1357670736_bezimeni-1.jpg"/>
          <p:cNvPicPr/>
          <p:nvPr/>
        </p:nvPicPr>
        <p:blipFill>
          <a:blip r:embed="rId3" cstate="print"/>
          <a:srcRect l="4998" r="65768" b="77033"/>
          <a:stretch>
            <a:fillRect/>
          </a:stretch>
        </p:blipFill>
        <p:spPr bwMode="auto">
          <a:xfrm>
            <a:off x="9358346" y="928670"/>
            <a:ext cx="1071569" cy="13573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6286512" y="1142984"/>
            <a:ext cx="2571768" cy="92869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Экскурсии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9" name="Рисунок 38" descr="http://detsad-kitty.ru/uploads/posts/2013-01/1357670736_bezimeni-1.jpg"/>
          <p:cNvPicPr/>
          <p:nvPr/>
        </p:nvPicPr>
        <p:blipFill>
          <a:blip r:embed="rId3" cstate="print"/>
          <a:srcRect l="66283" t="68212" r="8724" b="3005"/>
          <a:stretch>
            <a:fillRect/>
          </a:stretch>
        </p:blipFill>
        <p:spPr bwMode="auto">
          <a:xfrm>
            <a:off x="9358346" y="2428868"/>
            <a:ext cx="1071570" cy="1428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" name="Скругленный прямоугольник 39"/>
          <p:cNvSpPr/>
          <p:nvPr/>
        </p:nvSpPr>
        <p:spPr>
          <a:xfrm>
            <a:off x="6286512" y="2643182"/>
            <a:ext cx="2571768" cy="92869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Мастерская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" name="Рисунок 40" descr="http://detsad-kitty.ru/uploads/posts/2013-01/1357670736_bezimeni-1.jpg"/>
          <p:cNvPicPr/>
          <p:nvPr/>
        </p:nvPicPr>
        <p:blipFill>
          <a:blip r:embed="rId3" cstate="print"/>
          <a:srcRect l="62557" t="24222" r="6236" b="54546"/>
          <a:stretch>
            <a:fillRect/>
          </a:stretch>
        </p:blipFill>
        <p:spPr bwMode="auto">
          <a:xfrm>
            <a:off x="9144000" y="3929066"/>
            <a:ext cx="1071602" cy="12144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Скругленный прямоугольник 41"/>
          <p:cNvSpPr/>
          <p:nvPr/>
        </p:nvSpPr>
        <p:spPr>
          <a:xfrm>
            <a:off x="6286512" y="4214818"/>
            <a:ext cx="2571768" cy="92869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Коллекционирование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3" name="Рисунок 42" descr="http://detsad-kitty.ru/uploads/posts/2013-01/1357670736_bezimeni-1.jpg"/>
          <p:cNvPicPr/>
          <p:nvPr/>
        </p:nvPicPr>
        <p:blipFill>
          <a:blip r:embed="rId3" cstate="print"/>
          <a:srcRect l="4835" t="45296" r="65151" b="36611"/>
          <a:stretch>
            <a:fillRect/>
          </a:stretch>
        </p:blipFill>
        <p:spPr bwMode="auto">
          <a:xfrm>
            <a:off x="9501222" y="5357826"/>
            <a:ext cx="1071570" cy="12858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Скругленный прямоугольник 43"/>
          <p:cNvSpPr/>
          <p:nvPr/>
        </p:nvSpPr>
        <p:spPr>
          <a:xfrm>
            <a:off x="6286512" y="5429264"/>
            <a:ext cx="2571768" cy="92869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Викторины и конкурсы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2" name="Picture 6" descr="дети все записи - Новости Волжск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5887" y="0"/>
            <a:ext cx="2232361" cy="10715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0347 L -0.99913 0.00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0508 L -1.0033 -0.0055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69 0.00393 L -0.99913 -0.0039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9 -0.00116 L -1.00312 -0.001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5 0.00324 L -0.4875 0.0032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7 -0.00023 L -0.4875 -0.000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0.02844 L -0.46407 0.0171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0.003 L -0.50313 0.0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8" grpId="0" animBg="1"/>
      <p:bldP spid="40" grpId="0" animBg="1"/>
      <p:bldP spid="42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71472" y="4357694"/>
            <a:ext cx="27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571480"/>
            <a:ext cx="4286280" cy="2000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dirty="0" smtClean="0"/>
              <a:t>Создание мини лаборатории в группе</a:t>
            </a:r>
            <a:endParaRPr lang="ru-RU" dirty="0"/>
          </a:p>
        </p:txBody>
      </p:sp>
      <p:pic>
        <p:nvPicPr>
          <p:cNvPr id="6" name="Рисунок 5" descr="Эксперимент - Стоковое векторное изображение Matthew Cole #106307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642918"/>
            <a:ext cx="22860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0" y="571480"/>
            <a:ext cx="4357718" cy="2000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dirty="0" smtClean="0"/>
              <a:t>Создание мини огорода на территории детского сада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3286124"/>
            <a:ext cx="5929354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ru-RU" dirty="0" smtClean="0"/>
              <a:t>Организация циклов экспериментов </a:t>
            </a:r>
            <a:endParaRPr lang="ru-RU" dirty="0"/>
          </a:p>
        </p:txBody>
      </p:sp>
      <p:pic>
        <p:nvPicPr>
          <p:cNvPr id="9" name="Рисунок 8" descr="Школа первоклашек: как развить у ребенка речь и воображение.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72264" y="714356"/>
            <a:ext cx="229806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4214818"/>
            <a:ext cx="2857520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dirty="0" smtClean="0"/>
              <a:t>«Земля на ладошке»</a:t>
            </a:r>
            <a:endParaRPr lang="ru-RU" dirty="0"/>
          </a:p>
        </p:txBody>
      </p:sp>
      <p:pic>
        <p:nvPicPr>
          <p:cNvPr id="12" name="Рисунок 11" descr="http://biznestoday.ru/images/stories/old/fruit/selskoe-hozvo-ukrain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286256"/>
            <a:ext cx="1571636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643570" y="4214818"/>
            <a:ext cx="2857520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dirty="0" smtClean="0"/>
              <a:t>«Волшебная вода»</a:t>
            </a:r>
            <a:endParaRPr lang="ru-RU" dirty="0"/>
          </a:p>
        </p:txBody>
      </p:sp>
      <p:pic>
        <p:nvPicPr>
          <p:cNvPr id="14" name="Рисунок 13" descr="http://im0-tub-ru.yandex.net/i?id=7e6d4d120bb17ccb745546a4eed43b24-126-144&amp;n=33&amp;h=19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214818"/>
            <a:ext cx="128588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857488" y="5572140"/>
            <a:ext cx="3429024" cy="10715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dirty="0" smtClean="0"/>
              <a:t>«Невидимка»</a:t>
            </a:r>
            <a:endParaRPr lang="ru-RU" dirty="0"/>
          </a:p>
        </p:txBody>
      </p:sp>
      <p:pic>
        <p:nvPicPr>
          <p:cNvPr id="16" name="Рисунок 15" descr="http://im2-tub-ru.yandex.net/i?id=c217d70ee9ab8bad753c0f99a68ae977-105-144&amp;n=33&amp;h=19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643578"/>
            <a:ext cx="171451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право 20"/>
          <p:cNvSpPr/>
          <p:nvPr/>
        </p:nvSpPr>
        <p:spPr>
          <a:xfrm rot="5400000">
            <a:off x="4250529" y="2250273"/>
            <a:ext cx="714380" cy="135732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2035157" y="4036223"/>
            <a:ext cx="357984" cy="79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3751257" y="4749809"/>
            <a:ext cx="1785950" cy="15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6679421" y="4036223"/>
            <a:ext cx="357984" cy="79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3" grpId="0" animBg="1"/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ДОМАШНИЙ\Desktop\НАКОНЕЦ-ТО\Н Г картинки\Картинки\reWalls.com-24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Формы  взаимодействия с родителями (законными представителями)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 в рамках реализации проекта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8" name="Picture 2" descr="8 Февраля 2014 - Сайт школы 1874"/>
          <p:cNvPicPr>
            <a:picLocks noChangeAspect="1" noChangeArrowheads="1"/>
          </p:cNvPicPr>
          <p:nvPr/>
        </p:nvPicPr>
        <p:blipFill>
          <a:blip r:embed="rId3" cstate="print"/>
          <a:srcRect l="3704" t="1638" r="3703" b="6658"/>
          <a:stretch>
            <a:fillRect/>
          </a:stretch>
        </p:blipFill>
        <p:spPr bwMode="auto">
          <a:xfrm>
            <a:off x="2357422" y="1000108"/>
            <a:ext cx="421481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571472" y="4357694"/>
            <a:ext cx="27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325100" y="4333875"/>
            <a:ext cx="103251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06100" y="4219575"/>
            <a:ext cx="107061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0.02011 L 1.11979 0.030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3 0.02843 L 1.17986 0.03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569</Words>
  <Application>Microsoft Office PowerPoint</Application>
  <PresentationFormat>Экран (4:3)</PresentationFormat>
  <Paragraphs>149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191</cp:revision>
  <dcterms:created xsi:type="dcterms:W3CDTF">2015-02-10T11:05:42Z</dcterms:created>
  <dcterms:modified xsi:type="dcterms:W3CDTF">2017-03-30T03:53:19Z</dcterms:modified>
</cp:coreProperties>
</file>